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65" r:id="rId4"/>
    <p:sldId id="266" r:id="rId5"/>
    <p:sldId id="259" r:id="rId6"/>
    <p:sldId id="260" r:id="rId7"/>
    <p:sldId id="262" r:id="rId8"/>
    <p:sldId id="263" r:id="rId9"/>
    <p:sldId id="264" r:id="rId10"/>
  </p:sldIdLst>
  <p:sldSz cx="12192000" cy="6858000"/>
  <p:notesSz cx="6858000" cy="9144000"/>
  <p:embeddedFontLst>
    <p:embeddedFont>
      <p:font typeface="Century Gothic" panose="020B0502020202020204" pitchFamily="3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h7+7R5m+7Kk3uOAUhhw8l/zLK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0" name="Google Shape;20;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2"/>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77" name="Google Shape;77;p22"/>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8" name="Google Shape;78;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23"/>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3"/>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4" name="Google Shape;84;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4"/>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ADC5B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0" name="Google Shape;90;p24"/>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24"/>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ADC5B8"/>
                </a:solidFill>
                <a:latin typeface="Arial"/>
                <a:ea typeface="Arial"/>
                <a:cs typeface="Arial"/>
                <a:sym typeface="Arial"/>
              </a:rPr>
              <a:t>“</a:t>
            </a:r>
            <a:endParaRPr/>
          </a:p>
        </p:txBody>
      </p:sp>
      <p:sp>
        <p:nvSpPr>
          <p:cNvPr id="95" name="Google Shape;95;p24"/>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ADC5B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5"/>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ADC5B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99" name="Google Shape;99;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ADC5B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5" name="Google Shape;105;p26"/>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6" name="Google Shape;106;p26"/>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ADC5B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7" name="Google Shape;107;p26"/>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26"/>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ADC5B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6"/>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0" name="Google Shape;110;p26"/>
          <p:cNvCxnSpPr/>
          <p:nvPr/>
        </p:nvCxnSpPr>
        <p:spPr>
          <a:xfrm>
            <a:off x="3726142" y="2133600"/>
            <a:ext cx="0" cy="3962400"/>
          </a:xfrm>
          <a:prstGeom prst="straightConnector1">
            <a:avLst/>
          </a:prstGeom>
          <a:noFill/>
          <a:ln w="12700" cap="flat" cmpd="sng">
            <a:solidFill>
              <a:srgbClr val="ADC5B8">
                <a:alpha val="40000"/>
              </a:srgbClr>
            </a:solidFill>
            <a:prstDash val="solid"/>
            <a:round/>
            <a:headEnd type="none" w="sm" len="sm"/>
            <a:tailEnd type="none" w="sm" len="sm"/>
          </a:ln>
        </p:spPr>
      </p:cxnSp>
      <p:cxnSp>
        <p:nvCxnSpPr>
          <p:cNvPr id="111" name="Google Shape;111;p26"/>
          <p:cNvCxnSpPr/>
          <p:nvPr/>
        </p:nvCxnSpPr>
        <p:spPr>
          <a:xfrm>
            <a:off x="6962227" y="2133600"/>
            <a:ext cx="0" cy="3966882"/>
          </a:xfrm>
          <a:prstGeom prst="straightConnector1">
            <a:avLst/>
          </a:prstGeom>
          <a:noFill/>
          <a:ln w="12700" cap="flat" cmpd="sng">
            <a:solidFill>
              <a:srgbClr val="ADC5B8">
                <a:alpha val="40000"/>
              </a:srgbClr>
            </a:solidFill>
            <a:prstDash val="solid"/>
            <a:round/>
            <a:headEnd type="none" w="sm" len="sm"/>
            <a:tailEnd type="none" w="sm" len="sm"/>
          </a:ln>
        </p:spPr>
      </p:cxnSp>
      <p:sp>
        <p:nvSpPr>
          <p:cNvPr id="112" name="Google Shape;112;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7"/>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ADC5B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8" name="Google Shape;118;p27"/>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9" name="Google Shape;119;p27"/>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0" name="Google Shape;120;p27"/>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ADC5B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1" name="Google Shape;121;p27"/>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2" name="Google Shape;122;p27"/>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27"/>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ADC5B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4" name="Google Shape;124;p27"/>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5" name="Google Shape;125;p27"/>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6" name="Google Shape;126;p27"/>
          <p:cNvCxnSpPr/>
          <p:nvPr/>
        </p:nvCxnSpPr>
        <p:spPr>
          <a:xfrm>
            <a:off x="3726142" y="2133600"/>
            <a:ext cx="0" cy="3962400"/>
          </a:xfrm>
          <a:prstGeom prst="straightConnector1">
            <a:avLst/>
          </a:prstGeom>
          <a:noFill/>
          <a:ln w="12700" cap="flat" cmpd="sng">
            <a:solidFill>
              <a:srgbClr val="ADC5B8">
                <a:alpha val="40000"/>
              </a:srgbClr>
            </a:solidFill>
            <a:prstDash val="solid"/>
            <a:round/>
            <a:headEnd type="none" w="sm" len="sm"/>
            <a:tailEnd type="none" w="sm" len="sm"/>
          </a:ln>
        </p:spPr>
      </p:cxnSp>
      <p:cxnSp>
        <p:nvCxnSpPr>
          <p:cNvPr id="127" name="Google Shape;127;p27"/>
          <p:cNvCxnSpPr/>
          <p:nvPr/>
        </p:nvCxnSpPr>
        <p:spPr>
          <a:xfrm>
            <a:off x="6962227" y="2133600"/>
            <a:ext cx="0" cy="3966882"/>
          </a:xfrm>
          <a:prstGeom prst="straightConnector1">
            <a:avLst/>
          </a:prstGeom>
          <a:noFill/>
          <a:ln w="12700" cap="flat" cmpd="sng">
            <a:solidFill>
              <a:srgbClr val="ADC5B8">
                <a:alpha val="40000"/>
              </a:srgbClr>
            </a:solidFill>
            <a:prstDash val="solid"/>
            <a:round/>
            <a:headEnd type="none" w="sm" len="sm"/>
            <a:tailEnd type="none" w="sm" len="sm"/>
          </a:ln>
        </p:spPr>
      </p:cxnSp>
      <p:sp>
        <p:nvSpPr>
          <p:cNvPr id="128" name="Google Shape;128;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8"/>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9"/>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14"/>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ADC5B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6" name="Google Shape;26;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ADC5B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2" name="Google Shape;32;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8" name="Google Shape;38;p16"/>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39" name="Google Shape;39;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7"/>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ADC5B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5" name="Google Shape;45;p17"/>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6" name="Google Shape;46;p17"/>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ADC5B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7" name="Google Shape;47;p17"/>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8" name="Google Shape;48;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0"/>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0"/>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3" name="Google Shape;63;p20"/>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4" name="Google Shape;64;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21"/>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1"/>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0" name="Google Shape;70;p21"/>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1" name="Google Shape;71;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0"/>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10"/>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10"/>
          <p:cNvSpPr/>
          <p:nvPr/>
        </p:nvSpPr>
        <p:spPr>
          <a:xfrm>
            <a:off x="8609012" y="1676400"/>
            <a:ext cx="2819400" cy="2819400"/>
          </a:xfrm>
          <a:prstGeom prst="ellipse">
            <a:avLst/>
          </a:prstGeom>
          <a:gradFill>
            <a:gsLst>
              <a:gs pos="0">
                <a:srgbClr val="86A794">
                  <a:alpha val="6666"/>
                </a:srgbClr>
              </a:gs>
              <a:gs pos="36000">
                <a:srgbClr val="86A794">
                  <a:alpha val="5882"/>
                </a:srgbClr>
              </a:gs>
              <a:gs pos="69000">
                <a:srgbClr val="86A794">
                  <a:alpha val="0"/>
                </a:srgbClr>
              </a:gs>
              <a:gs pos="100000">
                <a:srgbClr val="86A794">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0"/>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10"/>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1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ADC5B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ADC5B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ADC5B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ADC5B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ADC5B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ADC5B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ADC5B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ADC5B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ADC5B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
          <p:cNvSpPr txBox="1">
            <a:spLocks noGrp="1"/>
          </p:cNvSpPr>
          <p:nvPr>
            <p:ph type="title"/>
          </p:nvPr>
        </p:nvSpPr>
        <p:spPr>
          <a:xfrm>
            <a:off x="646112" y="452718"/>
            <a:ext cx="4798176" cy="140053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Century Gothic"/>
              <a:buNone/>
            </a:pPr>
            <a:r>
              <a:rPr lang="en-US"/>
              <a:t>Internship Report</a:t>
            </a:r>
            <a:endParaRPr/>
          </a:p>
        </p:txBody>
      </p:sp>
      <p:sp>
        <p:nvSpPr>
          <p:cNvPr id="170" name="Google Shape;170;p1"/>
          <p:cNvSpPr txBox="1">
            <a:spLocks noGrp="1"/>
          </p:cNvSpPr>
          <p:nvPr>
            <p:ph type="body" idx="1"/>
          </p:nvPr>
        </p:nvSpPr>
        <p:spPr>
          <a:xfrm>
            <a:off x="646113" y="2052918"/>
            <a:ext cx="4797676"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dirty="0"/>
              <a:t>By – Pallavi Kumari</a:t>
            </a:r>
            <a:endParaRPr dirty="0"/>
          </a:p>
          <a:p>
            <a:pPr marL="342900" lvl="0" indent="-342900" algn="l" rtl="0">
              <a:spcBef>
                <a:spcPts val="1000"/>
              </a:spcBef>
              <a:spcAft>
                <a:spcPts val="0"/>
              </a:spcAft>
              <a:buSzPts val="1600"/>
              <a:buChar char="►"/>
            </a:pPr>
            <a:r>
              <a:rPr lang="en-US" dirty="0"/>
              <a:t>Profile – Application Development Intern</a:t>
            </a:r>
            <a:endParaRPr dirty="0"/>
          </a:p>
          <a:p>
            <a:pPr marL="342900" lvl="0" indent="-342900" algn="l" rtl="0">
              <a:spcBef>
                <a:spcPts val="1000"/>
              </a:spcBef>
              <a:spcAft>
                <a:spcPts val="0"/>
              </a:spcAft>
              <a:buSzPts val="1600"/>
              <a:buChar char="►"/>
            </a:pPr>
            <a:r>
              <a:rPr lang="en-US" dirty="0"/>
              <a:t>Reg No -12202956</a:t>
            </a:r>
            <a:endParaRPr dirty="0"/>
          </a:p>
          <a:p>
            <a:pPr marL="342900" lvl="0" indent="-342900" algn="l" rtl="0">
              <a:spcBef>
                <a:spcPts val="1000"/>
              </a:spcBef>
              <a:spcAft>
                <a:spcPts val="0"/>
              </a:spcAft>
              <a:buSzPts val="1600"/>
              <a:buChar char="►"/>
            </a:pPr>
            <a:r>
              <a:rPr lang="en-US" dirty="0"/>
              <a:t>Course code – CAP841</a:t>
            </a:r>
            <a:endParaRPr dirty="0"/>
          </a:p>
          <a:p>
            <a:pPr marL="342900" lvl="0" indent="-241300" algn="l" rtl="0">
              <a:spcBef>
                <a:spcPts val="1000"/>
              </a:spcBef>
              <a:spcAft>
                <a:spcPts val="0"/>
              </a:spcAft>
              <a:buSzPts val="1600"/>
              <a:buNone/>
            </a:pPr>
            <a:endParaRPr dirty="0"/>
          </a:p>
        </p:txBody>
      </p:sp>
      <p:sp>
        <p:nvSpPr>
          <p:cNvPr id="166" name="Google Shape;166;p1"/>
          <p:cNvSpPr/>
          <p:nvPr/>
        </p:nvSpPr>
        <p:spPr>
          <a:xfrm>
            <a:off x="6092950" y="0"/>
            <a:ext cx="609905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7" name="Google Shape;167;p1"/>
          <p:cNvSpPr/>
          <p:nvPr/>
        </p:nvSpPr>
        <p:spPr>
          <a:xfrm>
            <a:off x="6577582" y="484632"/>
            <a:ext cx="5130204" cy="5739187"/>
          </a:xfrm>
          <a:prstGeom prst="roundRect">
            <a:avLst>
              <a:gd name="adj" fmla="val 0"/>
            </a:avLst>
          </a:prstGeom>
          <a:solidFill>
            <a:schemeClr val="lt1"/>
          </a:solidFill>
          <a:ln w="12700" cap="flat" cmpd="sng">
            <a:solidFill>
              <a:srgbClr val="BBB487"/>
            </a:solidFill>
            <a:prstDash val="solid"/>
            <a:round/>
            <a:headEnd type="none" w="sm" len="sm"/>
            <a:tailEnd type="none" w="sm" len="sm"/>
          </a:ln>
          <a:effectLst>
            <a:outerShdw blurRad="50800" dist="50800" dir="54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9" name="Google Shape;169;p1"/>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pic>
        <p:nvPicPr>
          <p:cNvPr id="176" name="Google Shape;176;p2" descr="Large skydiving group mid-air"/>
          <p:cNvPicPr preferRelativeResize="0"/>
          <p:nvPr/>
        </p:nvPicPr>
        <p:blipFill rotWithShape="1">
          <a:blip r:embed="rId4">
            <a:alphaModFix amt="15000"/>
          </a:blip>
          <a:srcRect t="11570" b="3843"/>
          <a:stretch/>
        </p:blipFill>
        <p:spPr>
          <a:xfrm>
            <a:off x="20" y="10"/>
            <a:ext cx="12191980" cy="6857990"/>
          </a:xfrm>
          <a:prstGeom prst="rect">
            <a:avLst/>
          </a:prstGeom>
          <a:noFill/>
          <a:ln>
            <a:noFill/>
          </a:ln>
        </p:spPr>
      </p:pic>
      <p:sp>
        <p:nvSpPr>
          <p:cNvPr id="177" name="Google Shape;177;p2"/>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Century Gothic"/>
              <a:buNone/>
            </a:pPr>
            <a:r>
              <a:rPr lang="en-US" dirty="0"/>
              <a:t>Introduction of the company</a:t>
            </a:r>
            <a:endParaRPr dirty="0"/>
          </a:p>
        </p:txBody>
      </p:sp>
      <p:sp>
        <p:nvSpPr>
          <p:cNvPr id="179" name="Google Shape;179;p2"/>
          <p:cNvSpPr txBox="1">
            <a:spLocks noGrp="1"/>
          </p:cNvSpPr>
          <p:nvPr>
            <p:ph type="body" idx="1"/>
          </p:nvPr>
        </p:nvSpPr>
        <p:spPr>
          <a:xfrm>
            <a:off x="493712" y="1331259"/>
            <a:ext cx="8946541" cy="4195481"/>
          </a:xfrm>
          <a:prstGeom prst="rect">
            <a:avLst/>
          </a:prstGeom>
          <a:noFill/>
          <a:ln>
            <a:noFill/>
          </a:ln>
        </p:spPr>
        <p:txBody>
          <a:bodyPr spcFirstLastPara="1" wrap="square" lIns="91425" tIns="45700" rIns="91425" bIns="45700" anchor="ctr" anchorCtr="0">
            <a:normAutofit/>
          </a:bodyPr>
          <a:lstStyle/>
          <a:p>
            <a:pPr marL="342900" marR="1399540" lvl="0" indent="-342900">
              <a:lnSpc>
                <a:spcPct val="106000"/>
              </a:lnSpc>
              <a:spcBef>
                <a:spcPts val="955"/>
              </a:spcBef>
              <a:spcAft>
                <a:spcPts val="0"/>
              </a:spcAft>
              <a:buSzPts val="1400"/>
              <a:buFont typeface="Symbol" panose="05050102010706020507" pitchFamily="18" charset="2"/>
              <a:buChar char=""/>
              <a:tabLst>
                <a:tab pos="1167765" algn="l"/>
                <a:tab pos="1168400"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Midland Microfin Limited is the first Punjab based NBFC – MFI vide RBI</a:t>
            </a:r>
            <a:r>
              <a:rPr lang="en-US" sz="1800" spc="-33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registration number</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B-06.00458.</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20"/>
              </a:spcBef>
              <a:buSzPts val="1400"/>
              <a:buFont typeface="Symbol" panose="05050102010706020507" pitchFamily="18" charset="2"/>
              <a:buChar char=""/>
              <a:tabLst>
                <a:tab pos="1167765" algn="l"/>
                <a:tab pos="1168400"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Formally</a:t>
            </a:r>
            <a:r>
              <a:rPr lang="en-US" sz="1800" spc="-3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started</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its</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Business</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Operations</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in</a:t>
            </a:r>
            <a:r>
              <a:rPr lang="en-US" sz="1800" spc="-2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January</a:t>
            </a:r>
            <a:r>
              <a:rPr lang="en-US" sz="1800" spc="-2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2011.</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120"/>
              </a:spcBef>
              <a:buSzPts val="1400"/>
              <a:buFont typeface="Symbol" panose="05050102010706020507" pitchFamily="18" charset="2"/>
              <a:buChar char=""/>
              <a:tabLst>
                <a:tab pos="1167765" algn="l"/>
                <a:tab pos="1168400"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Working</a:t>
            </a:r>
            <a:r>
              <a:rPr lang="en-US" sz="1800" spc="-3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towards</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the</a:t>
            </a:r>
            <a:r>
              <a:rPr lang="en-US" sz="1800" spc="-2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Financial</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and</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Social</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empowerment</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of</a:t>
            </a:r>
            <a:r>
              <a:rPr lang="en-US" sz="1800" spc="-2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women.</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spcBef>
                <a:spcPts val="120"/>
              </a:spcBef>
              <a:buSzPts val="1400"/>
              <a:buFont typeface="Symbol" panose="05050102010706020507" pitchFamily="18" charset="2"/>
              <a:buChar char=""/>
              <a:tabLst>
                <a:tab pos="1167765" algn="l"/>
                <a:tab pos="1168400"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Highly</a:t>
            </a:r>
            <a:r>
              <a:rPr lang="en-US" sz="1800" spc="-1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Techno</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Savvy</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marR="907415" lvl="0" indent="-342900" algn="just">
              <a:lnSpc>
                <a:spcPct val="107000"/>
              </a:lnSpc>
              <a:spcBef>
                <a:spcPts val="120"/>
              </a:spcBef>
              <a:spcAft>
                <a:spcPts val="0"/>
              </a:spcAft>
              <a:buSzPts val="1400"/>
              <a:buFont typeface="Symbol" panose="05050102010706020507" pitchFamily="18" charset="2"/>
              <a:buChar char=""/>
              <a:tabLst>
                <a:tab pos="1168400"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Currently working in 11 States &amp; 1 Union Territory i.e., Punjab, Haryana,</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Himachal</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Pradesh,</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Rajasthan,</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Uttar</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Pradesh,</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Bihar,</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Jharkhand,</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Gujarat,</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Madhya</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Pradesh,</a:t>
            </a:r>
            <a:r>
              <a:rPr lang="en-US" sz="1800" spc="-2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Uttarakhand,</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West Bengal and (UT)</a:t>
            </a:r>
            <a:r>
              <a:rPr lang="en-US" sz="1800" spc="-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Chandigarh.</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a:p>
            <a:pPr marL="342900" marR="907415" lvl="0" indent="-342900" algn="just">
              <a:lnSpc>
                <a:spcPct val="106000"/>
              </a:lnSpc>
              <a:buSzPts val="1400"/>
              <a:buFont typeface="Symbol" panose="05050102010706020507" pitchFamily="18" charset="2"/>
              <a:buChar char=""/>
              <a:tabLst>
                <a:tab pos="1168400" algn="l"/>
              </a:tabLst>
            </a:pPr>
            <a:r>
              <a:rPr lang="en-US" sz="1800" dirty="0">
                <a:effectLst/>
                <a:latin typeface="Times New Roman" panose="02020603050405020304" pitchFamily="18" charset="0"/>
                <a:ea typeface="Symbol" panose="05050102010706020507" pitchFamily="18" charset="2"/>
                <a:cs typeface="Symbol" panose="05050102010706020507" pitchFamily="18" charset="2"/>
              </a:rPr>
              <a:t>Experienced Promoters and Directors having experience of more than 50-year</a:t>
            </a:r>
            <a:r>
              <a:rPr lang="en-US" sz="1800" spc="-335"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BFSI</a:t>
            </a:r>
            <a:r>
              <a:rPr lang="en-US" sz="1800" spc="-10" dirty="0">
                <a:effectLst/>
                <a:latin typeface="Times New Roman" panose="02020603050405020304" pitchFamily="18" charset="0"/>
                <a:ea typeface="Symbol" panose="05050102010706020507" pitchFamily="18" charset="2"/>
                <a:cs typeface="Symbol" panose="05050102010706020507" pitchFamily="18" charset="2"/>
              </a:rPr>
              <a:t> </a:t>
            </a:r>
            <a:r>
              <a:rPr lang="en-US" sz="1800" dirty="0">
                <a:effectLst/>
                <a:latin typeface="Times New Roman" panose="02020603050405020304" pitchFamily="18" charset="0"/>
                <a:ea typeface="Symbol" panose="05050102010706020507" pitchFamily="18" charset="2"/>
                <a:cs typeface="Symbol" panose="05050102010706020507" pitchFamily="18" charset="2"/>
              </a:rPr>
              <a:t>sector</a:t>
            </a:r>
            <a:endParaRPr lang="en-IN" sz="1800" dirty="0">
              <a:effectLst/>
              <a:latin typeface="Times New Roman" panose="02020603050405020304" pitchFamily="18" charset="0"/>
              <a:ea typeface="Symbol" panose="05050102010706020507" pitchFamily="18" charset="2"/>
              <a:cs typeface="Symbol" panose="05050102010706020507" pitchFamily="18" charset="2"/>
            </a:endParaRPr>
          </a:p>
        </p:txBody>
      </p:sp>
      <p:sp>
        <p:nvSpPr>
          <p:cNvPr id="178" name="Google Shape;178;p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8.png">
            <a:extLst>
              <a:ext uri="{FF2B5EF4-FFF2-40B4-BE49-F238E27FC236}">
                <a16:creationId xmlns:a16="http://schemas.microsoft.com/office/drawing/2014/main" id="{865AC8DA-9507-E0A9-6221-D93BE349B623}"/>
              </a:ext>
            </a:extLst>
          </p:cNvPr>
          <p:cNvPicPr>
            <a:picLocks noChangeAspect="1"/>
          </p:cNvPicPr>
          <p:nvPr/>
        </p:nvPicPr>
        <p:blipFill>
          <a:blip r:embed="rId2" cstate="print"/>
          <a:stretch>
            <a:fillRect/>
          </a:stretch>
        </p:blipFill>
        <p:spPr>
          <a:xfrm>
            <a:off x="0" y="201562"/>
            <a:ext cx="7875639" cy="6794090"/>
          </a:xfrm>
          <a:prstGeom prst="rect">
            <a:avLst/>
          </a:prstGeom>
        </p:spPr>
      </p:pic>
      <p:pic>
        <p:nvPicPr>
          <p:cNvPr id="7" name="image7.png">
            <a:extLst>
              <a:ext uri="{FF2B5EF4-FFF2-40B4-BE49-F238E27FC236}">
                <a16:creationId xmlns:a16="http://schemas.microsoft.com/office/drawing/2014/main" id="{4B274690-4F20-0C61-03EE-B130C652499C}"/>
              </a:ext>
            </a:extLst>
          </p:cNvPr>
          <p:cNvPicPr>
            <a:picLocks noChangeAspect="1"/>
          </p:cNvPicPr>
          <p:nvPr/>
        </p:nvPicPr>
        <p:blipFill>
          <a:blip r:embed="rId3" cstate="print"/>
          <a:stretch>
            <a:fillRect/>
          </a:stretch>
        </p:blipFill>
        <p:spPr>
          <a:xfrm>
            <a:off x="9202266" y="4428244"/>
            <a:ext cx="2616835" cy="2216785"/>
          </a:xfrm>
          <a:prstGeom prst="rect">
            <a:avLst/>
          </a:prstGeom>
        </p:spPr>
      </p:pic>
      <p:pic>
        <p:nvPicPr>
          <p:cNvPr id="8" name="image5.png">
            <a:extLst>
              <a:ext uri="{FF2B5EF4-FFF2-40B4-BE49-F238E27FC236}">
                <a16:creationId xmlns:a16="http://schemas.microsoft.com/office/drawing/2014/main" id="{FE68D487-4BF2-3476-4398-3EC85823561D}"/>
              </a:ext>
            </a:extLst>
          </p:cNvPr>
          <p:cNvPicPr>
            <a:picLocks noChangeAspect="1"/>
          </p:cNvPicPr>
          <p:nvPr/>
        </p:nvPicPr>
        <p:blipFill>
          <a:blip r:embed="rId4" cstate="print"/>
          <a:stretch>
            <a:fillRect/>
          </a:stretch>
        </p:blipFill>
        <p:spPr>
          <a:xfrm>
            <a:off x="8110825" y="212971"/>
            <a:ext cx="1472983" cy="1271699"/>
          </a:xfrm>
          <a:prstGeom prst="rect">
            <a:avLst/>
          </a:prstGeom>
        </p:spPr>
      </p:pic>
    </p:spTree>
    <p:extLst>
      <p:ext uri="{BB962C8B-B14F-4D97-AF65-F5344CB8AC3E}">
        <p14:creationId xmlns:p14="http://schemas.microsoft.com/office/powerpoint/2010/main" val="4294146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jpeg">
            <a:extLst>
              <a:ext uri="{FF2B5EF4-FFF2-40B4-BE49-F238E27FC236}">
                <a16:creationId xmlns:a16="http://schemas.microsoft.com/office/drawing/2014/main" id="{4F11DBC0-0A25-7163-DF31-FF4B068878DA}"/>
              </a:ext>
            </a:extLst>
          </p:cNvPr>
          <p:cNvPicPr>
            <a:picLocks noChangeAspect="1"/>
          </p:cNvPicPr>
          <p:nvPr/>
        </p:nvPicPr>
        <p:blipFill>
          <a:blip r:embed="rId2" cstate="print"/>
          <a:stretch>
            <a:fillRect/>
          </a:stretch>
        </p:blipFill>
        <p:spPr>
          <a:xfrm>
            <a:off x="1563327" y="378024"/>
            <a:ext cx="8465575" cy="6354849"/>
          </a:xfrm>
          <a:prstGeom prst="rect">
            <a:avLst/>
          </a:prstGeom>
        </p:spPr>
      </p:pic>
    </p:spTree>
    <p:extLst>
      <p:ext uri="{BB962C8B-B14F-4D97-AF65-F5344CB8AC3E}">
        <p14:creationId xmlns:p14="http://schemas.microsoft.com/office/powerpoint/2010/main" val="381494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pic>
        <p:nvPicPr>
          <p:cNvPr id="200" name="Google Shape;200;p4"/>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01" name="Google Shape;201;p4"/>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02" name="Google Shape;202;p4"/>
          <p:cNvSpPr/>
          <p:nvPr/>
        </p:nvSpPr>
        <p:spPr>
          <a:xfrm>
            <a:off x="8609012" y="1676400"/>
            <a:ext cx="2819400" cy="2819400"/>
          </a:xfrm>
          <a:prstGeom prst="ellipse">
            <a:avLst/>
          </a:prstGeom>
          <a:gradFill>
            <a:gsLst>
              <a:gs pos="0">
                <a:srgbClr val="EDEBDF">
                  <a:alpha val="6666"/>
                </a:srgbClr>
              </a:gs>
              <a:gs pos="36000">
                <a:srgbClr val="EDEBDF">
                  <a:alpha val="5882"/>
                </a:srgbClr>
              </a:gs>
              <a:gs pos="69000">
                <a:srgbClr val="EDEBDF">
                  <a:alpha val="0"/>
                </a:srgbClr>
              </a:gs>
              <a:gs pos="100000">
                <a:srgbClr val="EDEBD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03" name="Google Shape;203;p4"/>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04" name="Google Shape;204;p4"/>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05" name="Google Shape;205;p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06" name="Google Shape;206;p4"/>
          <p:cNvSpPr/>
          <p:nvPr/>
        </p:nvSpPr>
        <p:spPr>
          <a:xfrm>
            <a:off x="0" y="-58758"/>
            <a:ext cx="12192000" cy="68580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07" name="Google Shape;207;p4"/>
          <p:cNvSpPr txBox="1">
            <a:spLocks noGrp="1"/>
          </p:cNvSpPr>
          <p:nvPr>
            <p:ph type="title"/>
          </p:nvPr>
        </p:nvSpPr>
        <p:spPr>
          <a:xfrm>
            <a:off x="8200279" y="1325880"/>
            <a:ext cx="3344020" cy="306650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EBEBEB"/>
              </a:buClr>
              <a:buSzPts val="4600"/>
              <a:buFont typeface="Century Gothic"/>
              <a:buNone/>
            </a:pPr>
            <a:r>
              <a:rPr lang="en-US" sz="4600" b="0" i="0" dirty="0">
                <a:solidFill>
                  <a:srgbClr val="EBEBEB"/>
                </a:solidFill>
                <a:latin typeface="Century Gothic"/>
                <a:ea typeface="Century Gothic"/>
                <a:cs typeface="Century Gothic"/>
                <a:sym typeface="Century Gothic"/>
              </a:rPr>
              <a:t>Internship Certificate</a:t>
            </a:r>
            <a:endParaRPr dirty="0"/>
          </a:p>
        </p:txBody>
      </p:sp>
      <p:sp>
        <p:nvSpPr>
          <p:cNvPr id="209" name="Google Shape;209;p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5"/>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6" name="Google Shape;216;p5"/>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7" name="Google Shape;217;p5"/>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18" name="Google Shape;218;p5"/>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BEBEB"/>
              </a:buClr>
              <a:buSzPts val="4200"/>
              <a:buFont typeface="Century Gothic"/>
              <a:buNone/>
            </a:pPr>
            <a:r>
              <a:rPr lang="en-US">
                <a:solidFill>
                  <a:srgbClr val="EBEBEB"/>
                </a:solidFill>
              </a:rPr>
              <a:t>About the Project</a:t>
            </a:r>
            <a:endParaRPr/>
          </a:p>
        </p:txBody>
      </p:sp>
      <p:sp>
        <p:nvSpPr>
          <p:cNvPr id="221" name="Google Shape;221;p5"/>
          <p:cNvSpPr txBox="1">
            <a:spLocks noGrp="1"/>
          </p:cNvSpPr>
          <p:nvPr>
            <p:ph type="body" idx="1"/>
          </p:nvPr>
        </p:nvSpPr>
        <p:spPr>
          <a:xfrm>
            <a:off x="4389416" y="2548281"/>
            <a:ext cx="7154279" cy="3658689"/>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1600"/>
              <a:buChar char="►"/>
            </a:pPr>
            <a:r>
              <a:rPr lang="en-US"/>
              <a:t>Smart Grader is an online platform dedicated to conducting exams, particularly those that require subjective responses. By leveraging advanced artificial intelligence technologies, the system evaluates the answers provided by candidates. The AI-powered analysis ensures accurate and efficient grading. The results are then displayed on a user-friendly dashboard, providing a comprehensive overview of each candidate's performance. This innovative approach streamlines the exam process, making it more efficient and reliable for both examiners and examinees.</a:t>
            </a:r>
            <a:endParaRPr/>
          </a:p>
        </p:txBody>
      </p:sp>
      <p:sp>
        <p:nvSpPr>
          <p:cNvPr id="219" name="Google Shape;219;p5"/>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lang="en-US" sz="18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lang="en-US" sz="18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lang="en-US" sz="1800"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a:t>
            </a:r>
            <a:endParaRPr sz="1800" dirty="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5"/>
        <p:cNvGrpSpPr/>
        <p:nvPr/>
      </p:nvGrpSpPr>
      <p:grpSpPr>
        <a:xfrm>
          <a:off x="0" y="0"/>
          <a:ext cx="0" cy="0"/>
          <a:chOff x="0" y="0"/>
          <a:chExt cx="0" cy="0"/>
        </a:xfrm>
      </p:grpSpPr>
      <p:pic>
        <p:nvPicPr>
          <p:cNvPr id="256" name="Google Shape;256;p7" descr="Computer script on a screen"/>
          <p:cNvPicPr preferRelativeResize="0"/>
          <p:nvPr/>
        </p:nvPicPr>
        <p:blipFill rotWithShape="1">
          <a:blip r:embed="rId3">
            <a:alphaModFix amt="35000"/>
          </a:blip>
          <a:srcRect t="5980" b="9749"/>
          <a:stretch/>
        </p:blipFill>
        <p:spPr>
          <a:xfrm>
            <a:off x="20" y="-1"/>
            <a:ext cx="12191980" cy="6858000"/>
          </a:xfrm>
          <a:prstGeom prst="rect">
            <a:avLst/>
          </a:prstGeom>
          <a:noFill/>
          <a:ln>
            <a:noFill/>
          </a:ln>
        </p:spPr>
      </p:pic>
      <p:sp>
        <p:nvSpPr>
          <p:cNvPr id="257" name="Google Shape;257;p7"/>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Century Gothic"/>
              <a:buNone/>
            </a:pPr>
            <a:r>
              <a:rPr lang="en-US"/>
              <a:t>Learning during the internship</a:t>
            </a:r>
            <a:endParaRPr/>
          </a:p>
        </p:txBody>
      </p:sp>
      <p:sp>
        <p:nvSpPr>
          <p:cNvPr id="258" name="Google Shape;258;p7"/>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 name="TextBox 1">
            <a:extLst>
              <a:ext uri="{FF2B5EF4-FFF2-40B4-BE49-F238E27FC236}">
                <a16:creationId xmlns:a16="http://schemas.microsoft.com/office/drawing/2014/main" id="{76BBC50F-6492-B502-B005-49FE00963940}"/>
              </a:ext>
            </a:extLst>
          </p:cNvPr>
          <p:cNvSpPr txBox="1"/>
          <p:nvPr/>
        </p:nvSpPr>
        <p:spPr>
          <a:xfrm>
            <a:off x="921243" y="2777480"/>
            <a:ext cx="9286906" cy="2862322"/>
          </a:xfrm>
          <a:prstGeom prst="rect">
            <a:avLst/>
          </a:prstGeom>
          <a:noFill/>
        </p:spPr>
        <p:txBody>
          <a:bodyPr wrap="square" rtlCol="0">
            <a:spAutoFit/>
          </a:bodyPr>
          <a:lstStyle/>
          <a:p>
            <a:r>
              <a:rPr lang="en-US" sz="1800" dirty="0">
                <a:solidFill>
                  <a:schemeClr val="bg1"/>
                </a:solidFill>
              </a:rPr>
              <a:t>SQL </a:t>
            </a:r>
          </a:p>
          <a:p>
            <a:endParaRPr lang="en-US" sz="1800" dirty="0">
              <a:solidFill>
                <a:schemeClr val="bg1"/>
              </a:solidFill>
            </a:endParaRPr>
          </a:p>
          <a:p>
            <a:r>
              <a:rPr lang="en-US" sz="1800" dirty="0">
                <a:solidFill>
                  <a:schemeClr val="bg1"/>
                </a:solidFill>
              </a:rPr>
              <a:t>PL/SQL</a:t>
            </a:r>
          </a:p>
          <a:p>
            <a:endParaRPr lang="en-US" sz="1800" dirty="0">
              <a:solidFill>
                <a:schemeClr val="bg1"/>
              </a:solidFill>
            </a:endParaRPr>
          </a:p>
          <a:p>
            <a:r>
              <a:rPr lang="en-US" sz="1800" dirty="0">
                <a:solidFill>
                  <a:schemeClr val="bg1"/>
                </a:solidFill>
              </a:rPr>
              <a:t>Worked on MIS, QuickBill and AMS modifications.</a:t>
            </a:r>
          </a:p>
          <a:p>
            <a:endParaRPr lang="en-US" sz="1800" dirty="0">
              <a:solidFill>
                <a:schemeClr val="bg1"/>
              </a:solidFill>
            </a:endParaRPr>
          </a:p>
          <a:p>
            <a:r>
              <a:rPr lang="en-US" sz="1800" dirty="0">
                <a:solidFill>
                  <a:schemeClr val="bg1"/>
                </a:solidFill>
              </a:rPr>
              <a:t>Worked on User requirement changes from Backend.</a:t>
            </a:r>
          </a:p>
          <a:p>
            <a:endParaRPr lang="en-US" sz="1800" dirty="0">
              <a:solidFill>
                <a:schemeClr val="bg1"/>
              </a:solidFill>
            </a:endParaRPr>
          </a:p>
          <a:p>
            <a:r>
              <a:rPr lang="en-US" sz="1800" dirty="0">
                <a:solidFill>
                  <a:schemeClr val="bg1"/>
                </a:solidFill>
              </a:rPr>
              <a:t>Made Reports for the users requirement.</a:t>
            </a:r>
          </a:p>
          <a:p>
            <a:endParaRPr lang="en-IN" sz="18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pic>
        <p:nvPicPr>
          <p:cNvPr id="285" name="Google Shape;285;p8"/>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86" name="Google Shape;286;p8"/>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87" name="Google Shape;287;p8"/>
          <p:cNvSpPr/>
          <p:nvPr/>
        </p:nvSpPr>
        <p:spPr>
          <a:xfrm>
            <a:off x="8609012" y="1676400"/>
            <a:ext cx="2819400" cy="2819400"/>
          </a:xfrm>
          <a:prstGeom prst="ellipse">
            <a:avLst/>
          </a:prstGeom>
          <a:gradFill>
            <a:gsLst>
              <a:gs pos="0">
                <a:srgbClr val="EDEBDF">
                  <a:alpha val="6666"/>
                </a:srgbClr>
              </a:gs>
              <a:gs pos="36000">
                <a:srgbClr val="EDEBDF">
                  <a:alpha val="5882"/>
                </a:srgbClr>
              </a:gs>
              <a:gs pos="69000">
                <a:srgbClr val="EDEBDF">
                  <a:alpha val="0"/>
                </a:srgbClr>
              </a:gs>
              <a:gs pos="100000">
                <a:srgbClr val="EDEBD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88" name="Google Shape;288;p8"/>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89" name="Google Shape;289;p8"/>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90" name="Google Shape;290;p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92" name="Google Shape;292;p8"/>
          <p:cNvSpPr txBox="1">
            <a:spLocks noGrp="1"/>
          </p:cNvSpPr>
          <p:nvPr>
            <p:ph type="title"/>
          </p:nvPr>
        </p:nvSpPr>
        <p:spPr>
          <a:xfrm>
            <a:off x="8200279" y="1325880"/>
            <a:ext cx="3344020" cy="3066507"/>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EBEBEB"/>
              </a:buClr>
              <a:buSzPts val="5400"/>
              <a:buFont typeface="Century Gothic"/>
              <a:buNone/>
            </a:pPr>
            <a:r>
              <a:rPr lang="en-US" sz="5400" i="0" dirty="0">
                <a:solidFill>
                  <a:schemeClr val="tx1"/>
                </a:solidFill>
                <a:latin typeface="Century Gothic"/>
                <a:ea typeface="Century Gothic"/>
                <a:cs typeface="Century Gothic"/>
                <a:sym typeface="Century Gothic"/>
              </a:rPr>
              <a:t>CA Marks</a:t>
            </a:r>
            <a:endParaRPr dirty="0">
              <a:solidFill>
                <a:schemeClr val="tx1"/>
              </a:solidFill>
            </a:endParaRPr>
          </a:p>
        </p:txBody>
      </p:sp>
      <p:sp>
        <p:nvSpPr>
          <p:cNvPr id="294" name="Google Shape;294;p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A3698CC2-12FE-58AB-4DAB-B3551E2D5C4F}"/>
              </a:ext>
            </a:extLst>
          </p:cNvPr>
          <p:cNvPicPr>
            <a:picLocks noChangeAspect="1"/>
          </p:cNvPicPr>
          <p:nvPr/>
        </p:nvPicPr>
        <p:blipFill>
          <a:blip r:embed="rId7"/>
          <a:stretch>
            <a:fillRect/>
          </a:stretch>
        </p:blipFill>
        <p:spPr>
          <a:xfrm>
            <a:off x="403124" y="355114"/>
            <a:ext cx="4639316" cy="64915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pic>
        <p:nvPicPr>
          <p:cNvPr id="300" name="Google Shape;300;p9"/>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301" name="Google Shape;301;p9"/>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302" name="Google Shape;302;p9"/>
          <p:cNvSpPr/>
          <p:nvPr/>
        </p:nvSpPr>
        <p:spPr>
          <a:xfrm>
            <a:off x="8609012" y="1676400"/>
            <a:ext cx="2819400" cy="2819400"/>
          </a:xfrm>
          <a:prstGeom prst="ellipse">
            <a:avLst/>
          </a:prstGeom>
          <a:gradFill>
            <a:gsLst>
              <a:gs pos="0">
                <a:srgbClr val="86A794">
                  <a:alpha val="6666"/>
                </a:srgbClr>
              </a:gs>
              <a:gs pos="36000">
                <a:srgbClr val="86A794">
                  <a:alpha val="5882"/>
                </a:srgbClr>
              </a:gs>
              <a:gs pos="69000">
                <a:srgbClr val="86A794">
                  <a:alpha val="0"/>
                </a:srgbClr>
              </a:gs>
              <a:gs pos="100000">
                <a:srgbClr val="86A794">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03" name="Google Shape;303;p9"/>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304" name="Google Shape;304;p9"/>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305" name="Google Shape;305;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6" name="Google Shape;306;p9"/>
          <p:cNvSpPr/>
          <p:nvPr/>
        </p:nvSpPr>
        <p:spPr>
          <a:xfrm>
            <a:off x="0" y="0"/>
            <a:ext cx="12188952"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7" name="Google Shape;307;p9"/>
          <p:cNvSpPr/>
          <p:nvPr/>
        </p:nvSpPr>
        <p:spPr>
          <a:xfrm>
            <a:off x="-1588" y="0"/>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308" name="Google Shape;308;p9"/>
          <p:cNvCxnSpPr/>
          <p:nvPr/>
        </p:nvCxnSpPr>
        <p:spPr>
          <a:xfrm>
            <a:off x="4361021" y="1828800"/>
            <a:ext cx="0" cy="3200400"/>
          </a:xfrm>
          <a:prstGeom prst="straightConnector1">
            <a:avLst/>
          </a:prstGeom>
          <a:noFill/>
          <a:ln w="19050" cap="sq" cmpd="sng">
            <a:solidFill>
              <a:srgbClr val="86A794"/>
            </a:solidFill>
            <a:prstDash val="solid"/>
            <a:miter lim="800000"/>
            <a:headEnd type="none" w="sm" len="sm"/>
            <a:tailEnd type="none" w="sm" len="sm"/>
          </a:ln>
        </p:spPr>
      </p:cxnSp>
      <p:sp>
        <p:nvSpPr>
          <p:cNvPr id="309" name="Google Shape;309;p9"/>
          <p:cNvSpPr txBox="1">
            <a:spLocks noGrp="1"/>
          </p:cNvSpPr>
          <p:nvPr>
            <p:ph type="title"/>
          </p:nvPr>
        </p:nvSpPr>
        <p:spPr>
          <a:xfrm>
            <a:off x="4652707" y="1333500"/>
            <a:ext cx="6240580" cy="419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7200"/>
              <a:buFont typeface="Century Gothic"/>
              <a:buNone/>
            </a:pPr>
            <a:r>
              <a:rPr lang="en-US" sz="7200" b="0" i="0" dirty="0">
                <a:solidFill>
                  <a:schemeClr val="lt2"/>
                </a:solidFill>
                <a:latin typeface="Century Gothic"/>
                <a:ea typeface="Century Gothic"/>
                <a:cs typeface="Century Gothic"/>
                <a:sym typeface="Century Gothic"/>
              </a:rPr>
              <a:t>Thank You</a:t>
            </a:r>
            <a:endParaRPr lang="en-US" dirty="0"/>
          </a:p>
        </p:txBody>
      </p:sp>
    </p:spTree>
  </p:cSld>
  <p:clrMapOvr>
    <a:masterClrMapping/>
  </p:clrMapOvr>
</p:sld>
</file>

<file path=ppt/theme/theme1.xml><?xml version="1.0" encoding="utf-8"?>
<a:theme xmlns:a="http://schemas.openxmlformats.org/drawingml/2006/main" name="Ion">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5659</TotalTime>
  <Words>242</Words>
  <Application>Microsoft Office PowerPoint</Application>
  <PresentationFormat>Widescreen</PresentationFormat>
  <Paragraphs>32</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Times New Roman</vt:lpstr>
      <vt:lpstr>Symbol</vt:lpstr>
      <vt:lpstr>Noto Sans Symbols</vt:lpstr>
      <vt:lpstr>Arial</vt:lpstr>
      <vt:lpstr>Century Gothic</vt:lpstr>
      <vt:lpstr>Ion</vt:lpstr>
      <vt:lpstr>Internship Report</vt:lpstr>
      <vt:lpstr>Introduction of the company</vt:lpstr>
      <vt:lpstr>PowerPoint Presentation</vt:lpstr>
      <vt:lpstr>PowerPoint Presentation</vt:lpstr>
      <vt:lpstr>Internship Certificate</vt:lpstr>
      <vt:lpstr>About the Project</vt:lpstr>
      <vt:lpstr>Learning during the internship</vt:lpstr>
      <vt:lpstr>CA Marks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Shivam Kumar</dc:creator>
  <cp:lastModifiedBy>IT ADMIN</cp:lastModifiedBy>
  <cp:revision>5</cp:revision>
  <dcterms:created xsi:type="dcterms:W3CDTF">2024-07-23T04:40:49Z</dcterms:created>
  <dcterms:modified xsi:type="dcterms:W3CDTF">2024-08-14T07:42:29Z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0x010100A6950BC8AC9EF44EAF080E4145BEDE86</vt:lpwstr>
  </property>
</Properties>
</file>